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6" r:id="rId2"/>
    <p:sldId id="256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72" r:id="rId17"/>
    <p:sldId id="264" r:id="rId18"/>
    <p:sldId id="265" r:id="rId19"/>
    <p:sldId id="266" r:id="rId20"/>
    <p:sldId id="267" r:id="rId21"/>
    <p:sldId id="269" r:id="rId22"/>
    <p:sldId id="271" r:id="rId23"/>
    <p:sldId id="270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2790"/>
  </p:normalViewPr>
  <p:slideViewPr>
    <p:cSldViewPr snapToGrid="0" snapToObjects="1" showGuides="1">
      <p:cViewPr varScale="1">
        <p:scale>
          <a:sx n="102" d="100"/>
          <a:sy n="102" d="100"/>
        </p:scale>
        <p:origin x="8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14701-E4FD-784B-A720-D5B24E22BE62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9ED5D8-A038-4B4E-AC82-AB856C4F54C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32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976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485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3290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790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079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692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1429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78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439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   C’est deux </a:t>
            </a:r>
            <a:r>
              <a:rPr lang="fr-FR" dirty="0" err="1"/>
              <a:t>arrete</a:t>
            </a:r>
            <a:r>
              <a:rPr lang="fr-FR" dirty="0"/>
              <a:t> RR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803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300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920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575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6881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02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294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69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633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57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037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333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9ED5D8-A038-4B4E-AC82-AB856C4F54C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597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B7B33A-26DF-0E45-A2D7-D6550434D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47022F3-F585-7841-A9E2-231D5848EC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0C29E2-0356-C54B-9487-FC7D9B98E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68D51C-EB9B-AC47-ABFC-370D260B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9E2592-5374-7148-A6F2-F6DCA922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23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4B8FF6-3880-7E4A-84FC-FC3F3FCDA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25AA6B-E1E4-4344-9DBB-CC04D9411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CE95D3-CE3A-6D4E-AA97-9BB2CF6D1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C5E369-E81F-9D4D-8583-36AEBE50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DFEC57-9B54-E641-842D-62653BD8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344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0290495-C3DF-C04F-9B6A-D90B60B495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669D98E-ED8B-2846-9AA6-16A31D7F9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FBF9CF-D468-9B44-AA88-64D9C6EE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4D9EF4-D9D6-E149-AAEB-ACEF812AB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9AA9C6-D995-8240-B576-5727A204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3225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e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C8464FBE-5CB2-4D4C-98E1-90CFF7C9A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5240"/>
            <a:ext cx="12192000" cy="844061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0DE32E6-4CFF-FA45-8AA9-0CF259B5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10" y="856773"/>
            <a:ext cx="10571998" cy="97045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3705C6-5C14-B84E-9CB1-9DEE0DF0352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V1 2020209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13FD1B-5A90-4849-A83F-446B0C678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BFA2-A35A-8F41-8D17-AB4C69CFEFE6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00580-1CC9-3E40-9B6A-EB20F4EF68D0}"/>
              </a:ext>
            </a:extLst>
          </p:cNvPr>
          <p:cNvSpPr txBox="1"/>
          <p:nvPr userDrawn="1"/>
        </p:nvSpPr>
        <p:spPr>
          <a:xfrm>
            <a:off x="637410" y="5032674"/>
            <a:ext cx="1057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schemeClr val="bg1"/>
                </a:solidFill>
              </a:rPr>
              <a:t>En application de l’arrêté du 2 juillet 2018 définissant les critères de certification des opérateurs de diagnostic technique et des organismes de formation et d’accréditation des organismes de formation</a:t>
            </a:r>
          </a:p>
        </p:txBody>
      </p:sp>
      <p:sp>
        <p:nvSpPr>
          <p:cNvPr id="10" name="Espace réservé du pied de page 7">
            <a:extLst>
              <a:ext uri="{FF2B5EF4-FFF2-40B4-BE49-F238E27FC236}">
                <a16:creationId xmlns:a16="http://schemas.microsoft.com/office/drawing/2014/main" id="{37249557-C555-7A4E-B6CF-7821EE97390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030930" y="6240838"/>
            <a:ext cx="7064903" cy="33193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sz="800">
                <a:latin typeface="Verdana" pitchFamily="34" charset="0"/>
                <a:ea typeface="Verdana" pitchFamily="34" charset="0"/>
                <a:cs typeface="Verdana" pitchFamily="34" charset="0"/>
              </a:rPr>
              <a:t>Déclaration d’activité enregistrée sous le numéro 11 75 54970 75 auprès du Préfet de Région Ile de France</a:t>
            </a:r>
            <a:br>
              <a:rPr lang="fr-FR" sz="80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fr-FR" sz="800">
                <a:latin typeface="Verdana" pitchFamily="34" charset="0"/>
                <a:ea typeface="Verdana" pitchFamily="34" charset="0"/>
                <a:cs typeface="Verdana" pitchFamily="34" charset="0"/>
              </a:rPr>
              <a:t>Ce cours est en la possession du formateur suivant : NOM Prénom</a:t>
            </a:r>
            <a:endParaRPr lang="fr-FR" sz="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3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464BA-3249-0548-9459-87BB87DC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D477BD-39DF-C64E-98B0-B788D0048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1188F2-BAB3-024F-85BB-B7BB52E0E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8FCBC7-FBBC-8048-A45A-B362AC1A5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056DFF-1DBE-634A-AE93-2A1EE88E0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33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887F29-B349-5140-AA02-59EDABADF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E557A3-4627-6742-8667-81CE541FB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F48360-6A1E-114F-A015-EF6629446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94A2E4-6936-834F-AE48-3AF494ED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95A75B3-3944-C34A-9C1C-0C85F809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280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7E090-266A-B848-B2FB-5D8AF449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05B0D6-C50E-2946-8CBC-67C5B0B114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2C7787-4015-F64B-937A-ABA9B8717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5E5A55-C871-684F-A627-C8A2BC9CF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BB753C-7249-1645-AD4C-22E568824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491D19-E402-4143-BBF1-2AEF9465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2955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EFEF82-F679-6549-ACBE-A0F4689F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3546DF-DAA4-4F41-A259-EE012B977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0779124-4A55-754D-B7C2-C92AA0CB7B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3D3524-BAB4-CC4D-BE8A-9F82835604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3C9AB62-885C-A045-9E27-B613CC6B8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6002D71-3AEA-494E-B7CE-99152A7CA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30020AD-1122-E445-947F-6854AE696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08EA121-CB80-684D-9BF1-0C072AA28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7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3B599B-6725-B34C-AFBD-E4291D02A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14E9A0F-31D2-184E-8324-06E5FC951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61CBF7F-83A0-B94A-9689-F003C06F1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92ED78-D4BE-5D4E-B6ED-01481BD4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53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D4761D0-6BDC-2249-9B1D-C87EF735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A8B117-9A8E-A444-B334-0810EB99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EB6155-F613-2C49-981D-692085D1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02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B077E2-3137-CE45-B505-0B28A12A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558F02-7FB8-2646-BAE9-9888DCFC9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BE18B9-D29E-5C43-AB1C-C868870DF2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744D5DC-372E-EB4E-88FE-F929775BC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6672B2-9D0A-BF43-B0DD-84268EFB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1AFB41-AAA4-9F40-90CA-3C031AC2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804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601387-E224-2D46-B14C-7319D265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32EB1FF-4E4E-FC49-A55A-CFF067EAE5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4D81F2-A9A8-5A4B-AA0D-3091FF05A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2C48F8-01B0-0C4F-A249-C756785C1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09752B-4AC4-9842-B393-3F151B40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A4C698-B4B3-474A-8A77-E6347ACC0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17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1275F88-C92A-D146-9EC4-C8F26F9E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2E5A4D-20AF-6744-9D9A-C0B1E2604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D8ABF9-3AE1-E445-9C85-C20256722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74FE4-79D0-774D-86E7-5A34ECA7E4F0}" type="datetimeFigureOut">
              <a:rPr lang="fr-FR" smtClean="0"/>
              <a:t>14/11/2022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F7A85D-0CD0-3E46-A87A-E4EA28F44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E7A9FA-0D3C-1F45-AD9C-5976BFAA9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3E114-6274-5A42-910A-E752568710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2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33583D-7F56-2544-836A-A882666FA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75" y="525696"/>
            <a:ext cx="10571998" cy="1672973"/>
          </a:xfrm>
        </p:spPr>
        <p:txBody>
          <a:bodyPr>
            <a:normAutofit fontScale="90000"/>
          </a:bodyPr>
          <a:lstStyle/>
          <a:p>
            <a:r>
              <a:rPr lang="fr-FR" b="0" dirty="0"/>
              <a:t>Exercice pratique AMIANTE sans MENTION</a:t>
            </a:r>
            <a:br>
              <a:rPr lang="fr-FR" b="0" dirty="0"/>
            </a:br>
            <a:r>
              <a:rPr lang="fr-FR" b="1" dirty="0"/>
              <a:t>Correction</a:t>
            </a:r>
            <a:br>
              <a:rPr lang="fr-FR" b="0" dirty="0"/>
            </a:br>
            <a:endParaRPr lang="fr-FR" b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6F8368-9B68-AD4A-AE7F-658D3B9BD66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fr-FR"/>
              <a:t>V1 2020209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18B62A-C23C-C843-9EA6-AD2B5415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6BFA2-A35A-8F41-8D17-AB4C69CFEFE6}" type="slidenum">
              <a:rPr lang="fr-FR" smtClean="0"/>
              <a:t>1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45BDDEA-FD19-2D42-B8AB-7FFE7574971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fr-FR" sz="800" dirty="0">
                <a:latin typeface="Verdana" pitchFamily="34" charset="0"/>
                <a:ea typeface="Verdana" pitchFamily="34" charset="0"/>
                <a:cs typeface="Verdana" pitchFamily="34" charset="0"/>
              </a:rPr>
              <a:t>Déclaration d’activité enregistrée sous le numéro 11 75 54970 75 auprès du Préfet de Région Ile de France</a:t>
            </a:r>
            <a:br>
              <a:rPr lang="fr-FR" sz="8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fr-FR" sz="800" dirty="0">
                <a:latin typeface="Verdana" pitchFamily="34" charset="0"/>
                <a:ea typeface="Verdana" pitchFamily="34" charset="0"/>
                <a:cs typeface="Verdana" pitchFamily="34" charset="0"/>
              </a:rPr>
              <a:t>Ce cours est en la possession du formateur suivant : NOM Prénom</a:t>
            </a:r>
          </a:p>
        </p:txBody>
      </p:sp>
    </p:spTree>
    <p:extLst>
      <p:ext uri="{BB962C8B-B14F-4D97-AF65-F5344CB8AC3E}">
        <p14:creationId xmlns:p14="http://schemas.microsoft.com/office/powerpoint/2010/main" val="3030529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CECCF2-D275-FF44-9BC7-F42F3027F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595" y="797691"/>
            <a:ext cx="7710366" cy="20991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3712244-9E8A-3D4A-9214-0B02BFB6B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595" y="2896848"/>
            <a:ext cx="7710365" cy="381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4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7289387-1D82-A948-85B4-5F5C673C8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010" y="504705"/>
            <a:ext cx="6536430" cy="54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8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4D6B59F-AD4F-1C42-A076-57896E165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046" y="82892"/>
            <a:ext cx="6244340" cy="662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5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C284044-8E5C-BB4C-8703-180FEF322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522309"/>
              </p:ext>
            </p:extLst>
          </p:nvPr>
        </p:nvGraphicFramePr>
        <p:xfrm>
          <a:off x="2696308" y="3575566"/>
          <a:ext cx="7139354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895">
                  <a:extLst>
                    <a:ext uri="{9D8B030D-6E8A-4147-A177-3AD203B41FA5}">
                      <a16:colId xmlns:a16="http://schemas.microsoft.com/office/drawing/2014/main" val="1817318080"/>
                    </a:ext>
                  </a:extLst>
                </a:gridCol>
                <a:gridCol w="1506811">
                  <a:extLst>
                    <a:ext uri="{9D8B030D-6E8A-4147-A177-3AD203B41FA5}">
                      <a16:colId xmlns:a16="http://schemas.microsoft.com/office/drawing/2014/main" val="3378144253"/>
                    </a:ext>
                  </a:extLst>
                </a:gridCol>
                <a:gridCol w="1107748">
                  <a:extLst>
                    <a:ext uri="{9D8B030D-6E8A-4147-A177-3AD203B41FA5}">
                      <a16:colId xmlns:a16="http://schemas.microsoft.com/office/drawing/2014/main" val="3290239588"/>
                    </a:ext>
                  </a:extLst>
                </a:gridCol>
                <a:gridCol w="1278742">
                  <a:extLst>
                    <a:ext uri="{9D8B030D-6E8A-4147-A177-3AD203B41FA5}">
                      <a16:colId xmlns:a16="http://schemas.microsoft.com/office/drawing/2014/main" val="2202131984"/>
                    </a:ext>
                  </a:extLst>
                </a:gridCol>
                <a:gridCol w="981361">
                  <a:extLst>
                    <a:ext uri="{9D8B030D-6E8A-4147-A177-3AD203B41FA5}">
                      <a16:colId xmlns:a16="http://schemas.microsoft.com/office/drawing/2014/main" val="716919296"/>
                    </a:ext>
                  </a:extLst>
                </a:gridCol>
                <a:gridCol w="1074797">
                  <a:extLst>
                    <a:ext uri="{9D8B030D-6E8A-4147-A177-3AD203B41FA5}">
                      <a16:colId xmlns:a16="http://schemas.microsoft.com/office/drawing/2014/main" val="727412489"/>
                    </a:ext>
                  </a:extLst>
                </a:gridCol>
              </a:tblGrid>
              <a:tr h="883569">
                <a:tc>
                  <a:txBody>
                    <a:bodyPr/>
                    <a:lstStyle/>
                    <a:p>
                      <a:pPr algn="ctr"/>
                      <a:endParaRPr lang="fr-FR" sz="1400" baseline="30000" dirty="0">
                        <a:solidFill>
                          <a:srgbClr val="0B0B0A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Références</a:t>
                      </a: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Client </a:t>
                      </a: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Laboratoire</a:t>
                      </a:r>
                    </a:p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aseline="3000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Description de l'échantillon Client Laboratoire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rgbClr val="0A0A0A"/>
                        </a:solidFill>
                        <a:latin typeface="Helvetica" pitchFamily="2" charset="0"/>
                      </a:endParaRPr>
                    </a:p>
                    <a:p>
                      <a:endParaRPr lang="fr-FR" sz="1400" baseline="30000" dirty="0">
                        <a:solidFill>
                          <a:srgbClr val="0A0A0A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Local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rgbClr val="0A0A0A"/>
                        </a:solidFill>
                        <a:latin typeface="Helvetica" pitchFamily="2" charset="0"/>
                      </a:endParaRPr>
                    </a:p>
                    <a:p>
                      <a:endParaRPr lang="fr-FR" sz="1400" baseline="30000" dirty="0">
                        <a:solidFill>
                          <a:srgbClr val="0A0A0A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Résultat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aseline="3000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endParaRPr lang="fr-FR" sz="1400" baseline="3000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Type de fibre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endParaRPr lang="fr-FR" sz="1400" baseline="30000" dirty="0">
                        <a:solidFill>
                          <a:schemeClr val="bg1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Nombre de préparations</a:t>
                      </a:r>
                      <a:endParaRPr lang="fr-FR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09036"/>
                  </a:ext>
                </a:extLst>
              </a:tr>
              <a:tr h="635128"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rgbClr val="0F0F0E"/>
                        </a:solidFill>
                        <a:latin typeface="Helvetica" pitchFamily="2" charset="0"/>
                      </a:endParaRPr>
                    </a:p>
                    <a:p>
                      <a:r>
                        <a:rPr lang="fr-FR" sz="1400" baseline="30000" dirty="0" err="1">
                          <a:solidFill>
                            <a:srgbClr val="0F0F0E"/>
                          </a:solidFill>
                          <a:latin typeface="Helvetica" pitchFamily="2" charset="0"/>
                        </a:rPr>
                        <a:t>CIBl</a:t>
                      </a:r>
                      <a:endParaRPr lang="fr-FR" sz="1400" baseline="30000" dirty="0">
                        <a:solidFill>
                          <a:srgbClr val="0F0F0E"/>
                        </a:solidFill>
                        <a:latin typeface="Helvetica" pitchFamily="2" charset="0"/>
                      </a:endParaRPr>
                    </a:p>
                    <a:p>
                      <a:r>
                        <a:rPr lang="fr-FR" sz="1400" baseline="30000" dirty="0">
                          <a:solidFill>
                            <a:srgbClr val="0F0F0F"/>
                          </a:solidFill>
                          <a:latin typeface="Helvetica" pitchFamily="2" charset="0"/>
                        </a:rPr>
                        <a:t>18-06-265-1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aseline="30000" dirty="0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Plaque </a:t>
                      </a:r>
                      <a:r>
                        <a:rPr lang="fr-FR" sz="1400" baseline="30000" dirty="0">
                          <a:solidFill>
                            <a:srgbClr val="11110F"/>
                          </a:solidFill>
                          <a:latin typeface="Helvetica" pitchFamily="2" charset="0"/>
                        </a:rPr>
                        <a:t>plane </a:t>
                      </a: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rgbClr val="121311"/>
                          </a:solidFill>
                          <a:latin typeface="Helvetica" pitchFamily="2" charset="0"/>
                        </a:rPr>
                        <a:t>Matériau dur et gri</a:t>
                      </a:r>
                      <a:r>
                        <a:rPr lang="fr-FR" sz="1400" baseline="300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s 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rgbClr val="101010"/>
                        </a:solidFill>
                        <a:latin typeface="Helvetica" pitchFamily="2" charset="0"/>
                      </a:endParaRPr>
                    </a:p>
                    <a:p>
                      <a:r>
                        <a:rPr lang="fr-FR" sz="1400" baseline="30000" dirty="0">
                          <a:solidFill>
                            <a:srgbClr val="101010"/>
                          </a:solidFill>
                          <a:latin typeface="Helvetica" pitchFamily="2" charset="0"/>
                        </a:rPr>
                        <a:t>Cuisine </a:t>
                      </a:r>
                      <a:r>
                        <a:rPr lang="fr-FR" sz="1400" baseline="30000" dirty="0">
                          <a:solidFill>
                            <a:srgbClr val="121212"/>
                          </a:solidFill>
                          <a:latin typeface="Helvetica" pitchFamily="2" charset="0"/>
                        </a:rPr>
                        <a:t>Séjour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400" baseline="30000" dirty="0">
                        <a:solidFill>
                          <a:srgbClr val="131313"/>
                        </a:solidFill>
                        <a:latin typeface="Helvetica" pitchFamily="2" charset="0"/>
                      </a:endParaRPr>
                    </a:p>
                    <a:p>
                      <a:pPr algn="ctr"/>
                      <a:r>
                        <a:rPr lang="fr-FR" sz="1400" baseline="30000" dirty="0">
                          <a:solidFill>
                            <a:srgbClr val="131313"/>
                          </a:solidFill>
                          <a:latin typeface="Helvetica" pitchFamily="2" charset="0"/>
                        </a:rPr>
                        <a:t>Amiante </a:t>
                      </a:r>
                      <a:r>
                        <a:rPr lang="fr-FR" sz="1400" baseline="30000" dirty="0">
                          <a:solidFill>
                            <a:srgbClr val="0F0F0F"/>
                          </a:solidFill>
                          <a:latin typeface="Helvetica" pitchFamily="2" charset="0"/>
                        </a:rPr>
                        <a:t>non détecté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354397"/>
                  </a:ext>
                </a:extLst>
              </a:tr>
              <a:tr h="699284"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rgbClr val="0E0E0D"/>
                        </a:solidFill>
                        <a:latin typeface="Helvetica" pitchFamily="2" charset="0"/>
                      </a:endParaRPr>
                    </a:p>
                    <a:p>
                      <a:r>
                        <a:rPr lang="fr-FR" sz="1400" baseline="30000" dirty="0">
                          <a:solidFill>
                            <a:srgbClr val="0E0E0D"/>
                          </a:solidFill>
                          <a:latin typeface="Helvetica" pitchFamily="2" charset="0"/>
                        </a:rPr>
                        <a:t>CIB2</a:t>
                      </a:r>
                    </a:p>
                    <a:p>
                      <a:r>
                        <a:rPr lang="fr-FR" sz="1400" baseline="30000" dirty="0">
                          <a:solidFill>
                            <a:srgbClr val="0F100F"/>
                          </a:solidFill>
                          <a:latin typeface="Helvetica" pitchFamily="2" charset="0"/>
                        </a:rPr>
                        <a:t>18-06-265-2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aseline="30000" dirty="0">
                        <a:solidFill>
                          <a:srgbClr val="0E0F0D"/>
                        </a:solidFill>
                        <a:latin typeface="Helvetica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aseline="30000" dirty="0">
                          <a:solidFill>
                            <a:srgbClr val="0E0F0D"/>
                          </a:solidFill>
                          <a:latin typeface="Helvetica" pitchFamily="2" charset="0"/>
                        </a:rPr>
                        <a:t>Dalles de sol beige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aseline="30000" dirty="0">
                          <a:solidFill>
                            <a:srgbClr val="121311"/>
                          </a:solidFill>
                          <a:latin typeface="Helvetica" pitchFamily="2" charset="0"/>
                        </a:rPr>
                        <a:t>Matériau rigide beige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aseline="30000" dirty="0">
                        <a:solidFill>
                          <a:srgbClr val="101010"/>
                        </a:solidFill>
                        <a:latin typeface="Helvetica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aseline="30000" dirty="0">
                          <a:solidFill>
                            <a:srgbClr val="101010"/>
                          </a:solidFill>
                          <a:latin typeface="Helvetica" pitchFamily="2" charset="0"/>
                        </a:rPr>
                        <a:t>Cuisine </a:t>
                      </a:r>
                      <a:r>
                        <a:rPr lang="fr-FR" sz="1400" baseline="30000" dirty="0">
                          <a:solidFill>
                            <a:srgbClr val="121212"/>
                          </a:solidFill>
                          <a:latin typeface="Helvetica" pitchFamily="2" charset="0"/>
                        </a:rPr>
                        <a:t>Séjour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aseline="30000" dirty="0">
                        <a:solidFill>
                          <a:srgbClr val="131313"/>
                        </a:solidFill>
                        <a:latin typeface="Helvetica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aseline="30000" dirty="0">
                          <a:solidFill>
                            <a:srgbClr val="131313"/>
                          </a:solidFill>
                          <a:latin typeface="Helvetica" pitchFamily="2" charset="0"/>
                        </a:rPr>
                        <a:t>Amiante </a:t>
                      </a:r>
                      <a:r>
                        <a:rPr lang="fr-FR" sz="1400" baseline="30000" dirty="0">
                          <a:solidFill>
                            <a:srgbClr val="0F0F0F"/>
                          </a:solidFill>
                          <a:latin typeface="Helvetica" pitchFamily="2" charset="0"/>
                        </a:rPr>
                        <a:t> détecté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rgbClr val="D2000E"/>
                        </a:solidFill>
                        <a:latin typeface="Helvetica" pitchFamily="2" charset="0"/>
                      </a:endParaRPr>
                    </a:p>
                    <a:p>
                      <a:r>
                        <a:rPr lang="fr-FR" sz="1400" baseline="30000" dirty="0" err="1">
                          <a:solidFill>
                            <a:srgbClr val="D2000E"/>
                          </a:solidFill>
                          <a:latin typeface="Helvetica" pitchFamily="2" charset="0"/>
                        </a:rPr>
                        <a:t>Chrysotile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aseline="30000" dirty="0">
                          <a:solidFill>
                            <a:schemeClr val="tx1"/>
                          </a:solidFill>
                          <a:latin typeface="Helvetica" pitchFamily="2" charset="0"/>
                        </a:rPr>
                        <a:t>2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414008"/>
                  </a:ext>
                </a:extLst>
              </a:tr>
              <a:tr h="677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aseline="30000" dirty="0">
                        <a:solidFill>
                          <a:srgbClr val="0E0E0D"/>
                        </a:solidFill>
                        <a:latin typeface="Helvetica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aseline="30000" dirty="0">
                          <a:solidFill>
                            <a:srgbClr val="0E0E0D"/>
                          </a:solidFill>
                          <a:latin typeface="Helvetica" pitchFamily="2" charset="0"/>
                        </a:rPr>
                        <a:t>CIB3</a:t>
                      </a:r>
                    </a:p>
                    <a:p>
                      <a:r>
                        <a:rPr lang="fr-FR" sz="1400" baseline="30000" dirty="0">
                          <a:solidFill>
                            <a:srgbClr val="0E0F0D"/>
                          </a:solidFill>
                          <a:latin typeface="Helvetica" pitchFamily="2" charset="0"/>
                        </a:rPr>
                        <a:t>18-06-265-3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rgbClr val="0F100F"/>
                        </a:solidFill>
                        <a:latin typeface="Helvetica" pitchFamily="2" charset="0"/>
                      </a:endParaRPr>
                    </a:p>
                    <a:p>
                      <a:r>
                        <a:rPr lang="fr-FR" sz="1400" baseline="30000" dirty="0">
                          <a:solidFill>
                            <a:srgbClr val="0F0F0E"/>
                          </a:solidFill>
                          <a:latin typeface="Helvetica" pitchFamily="2" charset="0"/>
                        </a:rPr>
                        <a:t>Faux plafond</a:t>
                      </a:r>
                    </a:p>
                    <a:p>
                      <a:r>
                        <a:rPr lang="fr-FR" sz="1400" baseline="30000" dirty="0">
                          <a:solidFill>
                            <a:srgbClr val="131312"/>
                          </a:solidFill>
                          <a:latin typeface="Helvetica" pitchFamily="2" charset="0"/>
                        </a:rPr>
                        <a:t>Matériau fibreux blanc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rgbClr val="141414"/>
                        </a:solidFill>
                        <a:latin typeface="Helvetica" pitchFamily="2" charset="0"/>
                      </a:endParaRPr>
                    </a:p>
                    <a:p>
                      <a:r>
                        <a:rPr lang="fr-FR" sz="1400" baseline="30000" dirty="0">
                          <a:solidFill>
                            <a:srgbClr val="141414"/>
                          </a:solidFill>
                          <a:latin typeface="Helvetica" pitchFamily="2" charset="0"/>
                        </a:rPr>
                        <a:t>Salle de bain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400" baseline="30000" dirty="0">
                        <a:solidFill>
                          <a:srgbClr val="131313"/>
                        </a:solidFill>
                        <a:latin typeface="Helvetica" pitchFamily="2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aseline="30000" dirty="0">
                          <a:solidFill>
                            <a:srgbClr val="131313"/>
                          </a:solidFill>
                          <a:latin typeface="Helvetica" pitchFamily="2" charset="0"/>
                        </a:rPr>
                        <a:t>Amiante </a:t>
                      </a:r>
                      <a:r>
                        <a:rPr lang="fr-FR" sz="1400" baseline="30000" dirty="0">
                          <a:solidFill>
                            <a:srgbClr val="0F0F0F"/>
                          </a:solidFill>
                          <a:latin typeface="Helvetica" pitchFamily="2" charset="0"/>
                        </a:rPr>
                        <a:t> détecté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baseline="30000" dirty="0">
                        <a:solidFill>
                          <a:srgbClr val="D20016"/>
                        </a:solidFill>
                        <a:latin typeface="Helvetica" pitchFamily="2" charset="0"/>
                      </a:endParaRPr>
                    </a:p>
                    <a:p>
                      <a:r>
                        <a:rPr lang="fr-FR" sz="1400" baseline="30000" dirty="0" err="1">
                          <a:solidFill>
                            <a:srgbClr val="D20016"/>
                          </a:solidFill>
                          <a:latin typeface="Helvetica" pitchFamily="2" charset="0"/>
                        </a:rPr>
                        <a:t>Chrysoti</a:t>
                      </a:r>
                      <a:r>
                        <a:rPr lang="fr-FR" sz="1400" baseline="30000" dirty="0" err="1">
                          <a:solidFill>
                            <a:srgbClr val="E82731"/>
                          </a:solidFill>
                          <a:latin typeface="Helvetica" pitchFamily="2" charset="0"/>
                        </a:rPr>
                        <a:t>l</a:t>
                      </a:r>
                      <a:r>
                        <a:rPr lang="fr-FR" sz="1400" baseline="30000" dirty="0" err="1">
                          <a:solidFill>
                            <a:srgbClr val="D20016"/>
                          </a:solidFill>
                          <a:latin typeface="Helvetica" pitchFamily="2" charset="0"/>
                        </a:rPr>
                        <a:t>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aseline="30000" dirty="0">
                          <a:solidFill>
                            <a:srgbClr val="151515"/>
                          </a:solidFill>
                          <a:latin typeface="Helvetica" pitchFamily="2" charset="0"/>
                        </a:rPr>
                        <a:t>2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675528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9E99240A-4DDC-D64D-9294-43CF59FC6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308" y="273566"/>
            <a:ext cx="7222730" cy="296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06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034727-F8E2-D645-AA2F-A8891255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829" y="129929"/>
            <a:ext cx="4960261" cy="657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0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3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E47047-6C9A-2449-AC21-A9C218097CC2}"/>
              </a:ext>
            </a:extLst>
          </p:cNvPr>
          <p:cNvSpPr/>
          <p:nvPr/>
        </p:nvSpPr>
        <p:spPr>
          <a:xfrm>
            <a:off x="2369820" y="1767185"/>
            <a:ext cx="75971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/>
              <a:t>Exercice Amiante Correction </a:t>
            </a:r>
          </a:p>
          <a:p>
            <a:br>
              <a:rPr lang="fr-FR" sz="3600" dirty="0"/>
            </a:br>
            <a:r>
              <a:rPr lang="fr-FR" sz="3600" dirty="0"/>
              <a:t>Questions Ouvertes</a:t>
            </a:r>
            <a:br>
              <a:rPr lang="fr-FR" sz="3600" dirty="0"/>
            </a:br>
            <a:endParaRPr lang="fr-F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11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E47047-6C9A-2449-AC21-A9C218097CC2}"/>
              </a:ext>
            </a:extLst>
          </p:cNvPr>
          <p:cNvSpPr/>
          <p:nvPr/>
        </p:nvSpPr>
        <p:spPr>
          <a:xfrm>
            <a:off x="701040" y="692765"/>
            <a:ext cx="1097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Sujet n°1 Amiante: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902" y="504705"/>
            <a:ext cx="957621" cy="684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95FAC-161C-EE4B-88E6-928173F480E6}"/>
              </a:ext>
            </a:extLst>
          </p:cNvPr>
          <p:cNvSpPr/>
          <p:nvPr/>
        </p:nvSpPr>
        <p:spPr>
          <a:xfrm>
            <a:off x="700365" y="1395354"/>
            <a:ext cx="10498022" cy="4544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baseline="30000" dirty="0">
                <a:solidFill>
                  <a:srgbClr val="0C0D0B"/>
                </a:solidFill>
                <a:latin typeface="Helvetica" pitchFamily="2" charset="0"/>
              </a:rPr>
              <a:t>Questions ouvertes</a:t>
            </a:r>
          </a:p>
          <a:p>
            <a:endParaRPr lang="fr-FR" sz="2400" b="1" baseline="30000" dirty="0">
              <a:solidFill>
                <a:srgbClr val="0C0D0B"/>
              </a:solidFill>
              <a:latin typeface="Helvetica" pitchFamily="2" charset="0"/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fr-FR" sz="1400" dirty="0"/>
              <a:t>Lister tous les arrêtés, annexe et le code que nous appliquons lors d’un diagnostic amiante avant vente</a:t>
            </a:r>
          </a:p>
          <a:p>
            <a:pPr marL="457200" indent="-457200" algn="ctr">
              <a:buFont typeface="+mj-lt"/>
              <a:buAutoNum type="arabicPeriod"/>
            </a:pPr>
            <a:endParaRPr lang="fr-FR" sz="1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1400" dirty="0"/>
              <a:t>Pour une vente, indiquer les listes des MPCA que nous devons répertorier</a:t>
            </a:r>
          </a:p>
          <a:p>
            <a:pPr marL="457200" indent="-457200" algn="ctr">
              <a:buFont typeface="+mj-lt"/>
              <a:buAutoNum type="arabicPeriod"/>
            </a:pPr>
            <a:endParaRPr lang="fr-FR" sz="1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1400" dirty="0"/>
              <a:t>Lister tous les EPI (4 minimum)</a:t>
            </a:r>
          </a:p>
          <a:p>
            <a:pPr marL="457200" indent="-457200" algn="ctr">
              <a:buFont typeface="+mj-lt"/>
              <a:buAutoNum type="arabicPeriod"/>
            </a:pPr>
            <a:endParaRPr lang="fr-FR" sz="1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1400" dirty="0"/>
              <a:t>Lister tous les EPC (3 minimum)</a:t>
            </a:r>
          </a:p>
          <a:p>
            <a:pPr marL="457200" indent="-457200" algn="ctr">
              <a:buFont typeface="+mj-lt"/>
              <a:buAutoNum type="arabicPeriod"/>
            </a:pPr>
            <a:endParaRPr lang="fr-FR" sz="1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1400" dirty="0"/>
              <a:t>Décrire le processus d’un prélèvement pour une dalle de sol et pour une plaque de faux plafond</a:t>
            </a:r>
          </a:p>
          <a:p>
            <a:pPr marL="457200" indent="-457200" algn="ctr">
              <a:buFont typeface="+mj-lt"/>
              <a:buAutoNum type="arabicPeriod"/>
            </a:pPr>
            <a:endParaRPr lang="fr-FR" sz="1400" dirty="0"/>
          </a:p>
          <a:p>
            <a:pPr marL="457200" indent="-457200" algn="ctr">
              <a:buFont typeface="+mj-lt"/>
              <a:buAutoNum type="arabicPeriod"/>
            </a:pPr>
            <a:r>
              <a:rPr lang="fr-FR" sz="1400" dirty="0"/>
              <a:t>Nombres de prélèvements et de sondages (ZPSO) de dalle de faux plafond pour une surface de 650m2</a:t>
            </a:r>
          </a:p>
          <a:p>
            <a:pPr algn="ctr"/>
            <a:r>
              <a:rPr lang="fr-FR" sz="1400" dirty="0"/>
              <a:t> (nota: le sondage n’est pas un prélèvement)</a:t>
            </a:r>
          </a:p>
          <a:p>
            <a:pPr marL="457200" indent="-457200" algn="ctr">
              <a:buFont typeface="+mj-lt"/>
              <a:buAutoNum type="arabicPeriod"/>
            </a:pPr>
            <a:endParaRPr lang="fr-FR" sz="2000" dirty="0"/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 </a:t>
            </a:r>
            <a:endParaRPr lang="fr-FR" sz="2800" baseline="30000" dirty="0">
              <a:solidFill>
                <a:srgbClr val="0C0D0B"/>
              </a:solidFill>
              <a:latin typeface="Helvetica" pitchFamily="2" charset="0"/>
            </a:endParaRPr>
          </a:p>
          <a:p>
            <a:endParaRPr lang="fr-FR" sz="2800" baseline="30000" dirty="0">
              <a:solidFill>
                <a:srgbClr val="0A0A0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553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E47047-6C9A-2449-AC21-A9C218097CC2}"/>
              </a:ext>
            </a:extLst>
          </p:cNvPr>
          <p:cNvSpPr/>
          <p:nvPr/>
        </p:nvSpPr>
        <p:spPr>
          <a:xfrm>
            <a:off x="701040" y="692765"/>
            <a:ext cx="1097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Sujet n°1 Amiante: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902" y="504705"/>
            <a:ext cx="957621" cy="684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95FAC-161C-EE4B-88E6-928173F480E6}"/>
              </a:ext>
            </a:extLst>
          </p:cNvPr>
          <p:cNvSpPr/>
          <p:nvPr/>
        </p:nvSpPr>
        <p:spPr>
          <a:xfrm>
            <a:off x="700365" y="1395354"/>
            <a:ext cx="10498022" cy="1651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baseline="30000" dirty="0">
                <a:solidFill>
                  <a:srgbClr val="0C0D0B"/>
                </a:solidFill>
                <a:latin typeface="Helvetica" pitchFamily="2" charset="0"/>
              </a:rPr>
              <a:t>Annexe : extrait de la norme NF X 46-020</a:t>
            </a:r>
          </a:p>
          <a:p>
            <a:endParaRPr lang="fr-FR" sz="2400" b="1" baseline="30000" dirty="0">
              <a:solidFill>
                <a:srgbClr val="0C0D0B"/>
              </a:solidFill>
              <a:latin typeface="Helvetica" pitchFamily="2" charset="0"/>
            </a:endParaRP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 </a:t>
            </a:r>
            <a:endParaRPr lang="fr-FR" sz="2800" baseline="30000" dirty="0">
              <a:solidFill>
                <a:srgbClr val="0C0D0B"/>
              </a:solidFill>
              <a:latin typeface="Helvetica" pitchFamily="2" charset="0"/>
            </a:endParaRPr>
          </a:p>
          <a:p>
            <a:endParaRPr lang="fr-FR" sz="2800" baseline="30000" dirty="0">
              <a:solidFill>
                <a:srgbClr val="0A0A09"/>
              </a:solidFill>
              <a:latin typeface="Helvetica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025604-97E8-3D4F-AF03-CC63E8C9B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9095"/>
            <a:ext cx="12192000" cy="6858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5218F43-7601-1649-B2D0-2728648AA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2173" y="3047088"/>
            <a:ext cx="8241483" cy="16696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E96439F-28C8-FE40-946F-55CF8F241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441" y="1782882"/>
            <a:ext cx="8247182" cy="13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6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E47047-6C9A-2449-AC21-A9C218097CC2}"/>
              </a:ext>
            </a:extLst>
          </p:cNvPr>
          <p:cNvSpPr/>
          <p:nvPr/>
        </p:nvSpPr>
        <p:spPr>
          <a:xfrm>
            <a:off x="701040" y="692765"/>
            <a:ext cx="1097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Sujet n°1 Amiante: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902" y="504705"/>
            <a:ext cx="957621" cy="684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95FAC-161C-EE4B-88E6-928173F480E6}"/>
              </a:ext>
            </a:extLst>
          </p:cNvPr>
          <p:cNvSpPr/>
          <p:nvPr/>
        </p:nvSpPr>
        <p:spPr>
          <a:xfrm>
            <a:off x="700365" y="1395354"/>
            <a:ext cx="10498022" cy="3642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baseline="30000" dirty="0">
                <a:solidFill>
                  <a:srgbClr val="0C0D0B"/>
                </a:solidFill>
                <a:latin typeface="Helvetica" pitchFamily="2" charset="0"/>
              </a:rPr>
              <a:t>Réponses</a:t>
            </a:r>
          </a:p>
          <a:p>
            <a:r>
              <a:rPr lang="fr-FR" sz="1400" dirty="0"/>
              <a:t>Lister tous les arrêtés, annexe et code que nous appliquons lors d’un diagnostic amiante avant vente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Annexe 13-9  du Code de la santé publique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Décret 2011-629 du 3 juin 2011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Arrêté du 12 décembre 2012 relatif aux critères d’évaluation de l’état de conservation des matériaux et produits de la liste A contenant de l’amiante et au contenu du rapport de repérage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Arrêté du 12 décembre 2012 relatif aux critères d’évaluation de l’état de conservation des matériaux et produits de la liste B contenant de l’amiante et au contenu du rapport de repérage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Arrêté du 1er juin 2015 relatif aux modalités de transmission au préfet des rapports de repérage des matériaux et produits de la liste A contenant de l'amiante  </a:t>
            </a:r>
          </a:p>
          <a:p>
            <a:endParaRPr lang="fr-FR" sz="1400" dirty="0"/>
          </a:p>
          <a:p>
            <a:r>
              <a:rPr lang="fr-FR" sz="1400" dirty="0"/>
              <a:t>Pour une vente, indiquer les listes des MPCA que nous devons répertorier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Liste A mentionnée à l'article R. 1334-20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Liste B mentionnée à l'article R. 1334-21 </a:t>
            </a:r>
          </a:p>
          <a:p>
            <a:endParaRPr lang="fr-FR" sz="2800" baseline="30000" dirty="0">
              <a:solidFill>
                <a:srgbClr val="0A0A0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84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E47047-6C9A-2449-AC21-A9C218097CC2}"/>
              </a:ext>
            </a:extLst>
          </p:cNvPr>
          <p:cNvSpPr/>
          <p:nvPr/>
        </p:nvSpPr>
        <p:spPr>
          <a:xfrm>
            <a:off x="2369820" y="1767185"/>
            <a:ext cx="75971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/>
              <a:t>Exercice Amiante Correction </a:t>
            </a:r>
          </a:p>
          <a:p>
            <a:br>
              <a:rPr lang="fr-FR" sz="3600" dirty="0"/>
            </a:br>
            <a:r>
              <a:rPr lang="fr-FR" sz="3600" dirty="0"/>
              <a:t>Rapport Amiante Vente </a:t>
            </a:r>
            <a:br>
              <a:rPr lang="fr-FR" sz="3600" dirty="0"/>
            </a:br>
            <a:endParaRPr lang="fr-F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24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E47047-6C9A-2449-AC21-A9C218097CC2}"/>
              </a:ext>
            </a:extLst>
          </p:cNvPr>
          <p:cNvSpPr/>
          <p:nvPr/>
        </p:nvSpPr>
        <p:spPr>
          <a:xfrm>
            <a:off x="701040" y="692765"/>
            <a:ext cx="1097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Sujet n°1 Amiante: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902" y="504705"/>
            <a:ext cx="957621" cy="684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95FAC-161C-EE4B-88E6-928173F480E6}"/>
              </a:ext>
            </a:extLst>
          </p:cNvPr>
          <p:cNvSpPr/>
          <p:nvPr/>
        </p:nvSpPr>
        <p:spPr>
          <a:xfrm>
            <a:off x="700365" y="1395354"/>
            <a:ext cx="10498022" cy="6791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baseline="30000" dirty="0">
                <a:solidFill>
                  <a:srgbClr val="0C0D0B"/>
                </a:solidFill>
                <a:latin typeface="Helvetica" pitchFamily="2" charset="0"/>
              </a:rPr>
              <a:t>Questions ouvertes</a:t>
            </a:r>
          </a:p>
          <a:p>
            <a:pPr algn="ctr"/>
            <a:endParaRPr lang="fr-FR" sz="1400" dirty="0"/>
          </a:p>
          <a:p>
            <a:r>
              <a:rPr lang="fr-FR" sz="1400" dirty="0"/>
              <a:t>Lister tous les EPI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1400" dirty="0"/>
              <a:t>Une combinaison jetable, type 5 et 6 thermocollée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1400" dirty="0"/>
              <a:t>Un masque P3 jetable (le demi masque FFP3 </a:t>
            </a:r>
            <a:r>
              <a:rPr lang="fr-FR" sz="1400" i="1" dirty="0"/>
              <a:t>EN 149-2001) ou Demi masque à cartouche ( avec filtre P3)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1400" dirty="0"/>
              <a:t>Une paire de gants latex jetables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1400" dirty="0"/>
              <a:t>Un paire de lunette de protection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1400" dirty="0"/>
              <a:t>Une paire de sur bottes antidérapantes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1400" dirty="0"/>
              <a:t>Un rouleau d’adhésif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dirty="0"/>
              <a:t>Lister tous les EPC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Affichage « travaux en cours: prélèvement, accès interdit »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Equipements d'aspiration des poussières équipés de filtres très haute efficacité (THE)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Un dispositif de protection (bâche) résistant et étanche (film de propreté).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Un humidificateur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Un fixateur ou surfactant incolore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Une pochette de gel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Des Lingettes neutres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1400" dirty="0"/>
              <a:t>Un rouleau d’adhésif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sz="1400" dirty="0"/>
              <a:t>Un sac </a:t>
            </a:r>
            <a:r>
              <a:rPr lang="fr-FR" sz="1400" dirty="0" err="1"/>
              <a:t>thermogravé</a:t>
            </a:r>
            <a:r>
              <a:rPr lang="fr-FR" sz="1400" dirty="0"/>
              <a:t>́ A (indication amiante)</a:t>
            </a:r>
            <a:br>
              <a:rPr lang="fr-FR" dirty="0"/>
            </a:br>
            <a:endParaRPr lang="fr-FR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fr-FR" sz="1600" dirty="0"/>
          </a:p>
          <a:p>
            <a:endParaRPr lang="fr-FR" sz="1600" dirty="0"/>
          </a:p>
          <a:p>
            <a:endParaRPr lang="fr-FR" sz="2000" dirty="0"/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 </a:t>
            </a:r>
            <a:endParaRPr lang="fr-FR" sz="2800" baseline="30000" dirty="0">
              <a:solidFill>
                <a:srgbClr val="0C0D0B"/>
              </a:solidFill>
              <a:latin typeface="Helvetica" pitchFamily="2" charset="0"/>
            </a:endParaRPr>
          </a:p>
          <a:p>
            <a:endParaRPr lang="fr-FR" sz="2800" baseline="30000" dirty="0">
              <a:solidFill>
                <a:srgbClr val="0A0A0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409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E47047-6C9A-2449-AC21-A9C218097CC2}"/>
              </a:ext>
            </a:extLst>
          </p:cNvPr>
          <p:cNvSpPr/>
          <p:nvPr/>
        </p:nvSpPr>
        <p:spPr>
          <a:xfrm>
            <a:off x="701040" y="692765"/>
            <a:ext cx="1097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Sujet n°1 Amiante: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902" y="504705"/>
            <a:ext cx="957621" cy="684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95FAC-161C-EE4B-88E6-928173F480E6}"/>
              </a:ext>
            </a:extLst>
          </p:cNvPr>
          <p:cNvSpPr/>
          <p:nvPr/>
        </p:nvSpPr>
        <p:spPr>
          <a:xfrm>
            <a:off x="700365" y="1395354"/>
            <a:ext cx="10498022" cy="5899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baseline="30000" dirty="0">
                <a:solidFill>
                  <a:srgbClr val="0C0D0B"/>
                </a:solidFill>
                <a:latin typeface="Helvetica" pitchFamily="2" charset="0"/>
              </a:rPr>
              <a:t>Questions ouvertes</a:t>
            </a:r>
          </a:p>
          <a:p>
            <a:pPr fontAlgn="base"/>
            <a:endParaRPr lang="fr-FR" sz="1600" dirty="0"/>
          </a:p>
          <a:p>
            <a:r>
              <a:rPr lang="fr-FR" sz="1400" dirty="0"/>
              <a:t>Décrire le processus d’un prélèvement pour </a:t>
            </a:r>
            <a:r>
              <a:rPr lang="fr-FR" sz="1400" b="1" dirty="0"/>
              <a:t>une dalle de sol </a:t>
            </a:r>
          </a:p>
          <a:p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Nettoyer soigneusement la zone de travail avec l'aspirateur THE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Délimiter et signaler la zone de travail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Reporter sur le sachet par un repérage indélébile, son identification, le lieu, la nature du produit en correspondance avec la fiche de prélèvement.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S’équiper complément port des EPI (combinaison jetable, gans, lunette, masque FFP3)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Recouvrir la zone de prélèvement de gel spécial AMIANTE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Découper avec un cutter l’échantillon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Placer L'échantillon prélevé est dans un sachet et ensuite dans un autre sachet (double ensachage)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Application de surfactant sur la zone de prélèvement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Essuyer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/>
              <a:t>la zone de prélèvement avec des lingettes neutres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Nettoyer le cutter ou casser la lame polluée ( éviter les contaminations croisées)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Oter les EPI en retournant la combinaison sur elle-même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Déposer la combinaison, les gants, les surchaussures, les adhésifs, lingettes et lame du cutter dans un sac à déchets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Retirer le masque FFP3 en dernier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Fermer avec des adhésifs (en formant un col de cygne) le sacs à déchets et les placer dans un sac identifié "Amiante"</a:t>
            </a:r>
            <a:br>
              <a:rPr lang="fr-FR" sz="1600" dirty="0"/>
            </a:b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algn="ctr"/>
            <a:r>
              <a:rPr lang="fr-FR" sz="2400" dirty="0"/>
              <a:t> </a:t>
            </a:r>
            <a:endParaRPr lang="fr-FR" sz="2800" baseline="30000" dirty="0">
              <a:solidFill>
                <a:srgbClr val="0C0D0B"/>
              </a:solidFill>
              <a:latin typeface="Helvetica" pitchFamily="2" charset="0"/>
            </a:endParaRPr>
          </a:p>
          <a:p>
            <a:endParaRPr lang="fr-FR" sz="2800" baseline="30000" dirty="0">
              <a:solidFill>
                <a:srgbClr val="0A0A0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87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E47047-6C9A-2449-AC21-A9C218097CC2}"/>
              </a:ext>
            </a:extLst>
          </p:cNvPr>
          <p:cNvSpPr/>
          <p:nvPr/>
        </p:nvSpPr>
        <p:spPr>
          <a:xfrm>
            <a:off x="701040" y="692765"/>
            <a:ext cx="1097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Sujet n°1 Amiante: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902" y="504705"/>
            <a:ext cx="957621" cy="684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95FAC-161C-EE4B-88E6-928173F480E6}"/>
              </a:ext>
            </a:extLst>
          </p:cNvPr>
          <p:cNvSpPr/>
          <p:nvPr/>
        </p:nvSpPr>
        <p:spPr>
          <a:xfrm>
            <a:off x="515476" y="1033880"/>
            <a:ext cx="10498022" cy="644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baseline="30000" dirty="0">
                <a:solidFill>
                  <a:srgbClr val="0C0D0B"/>
                </a:solidFill>
                <a:latin typeface="Helvetica" pitchFamily="2" charset="0"/>
              </a:rPr>
              <a:t>Questions ouvertes</a:t>
            </a:r>
            <a:endParaRPr lang="fr-FR" sz="1600" dirty="0"/>
          </a:p>
          <a:p>
            <a:r>
              <a:rPr lang="fr-FR" sz="1400" dirty="0"/>
              <a:t>Décrire le processus d’un prélèvement pour </a:t>
            </a:r>
            <a:r>
              <a:rPr lang="fr-FR" sz="1400" b="1" dirty="0"/>
              <a:t>une dalle de faux plafond</a:t>
            </a:r>
          </a:p>
          <a:p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Délimiter et signaler la zone de travail et être seul dans le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Nettoyer soigneusement la zone de travail avec l'aspirateur à filtre THE.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Déposer un film plastique (bâche) au sol.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Reporter sur le sachet par un repérage indélébile, son identification, le lieu, la nature du produit en correspondance avec la fiche de prélèvement.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S’équiper complément, port des EPI (combinaison jetable, gans, lunettes, masque FFP3).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Déposer la dalle de faux plafond (regarder un marquage, année de fabrication OU RIEN) puis l'aspirer pour supprimer d éventuel poussières.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Pulvériser sur l’endroit du future l’échantillon (exemple: avec un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400" dirty="0"/>
              <a:t>brumisateur, de l’eau)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Découper avec un cutter puis recouvrir la zone de prélèvement de </a:t>
            </a:r>
            <a:r>
              <a:rPr lang="fr-FR" sz="1400" b="1" dirty="0"/>
              <a:t>surfactant </a:t>
            </a:r>
            <a:r>
              <a:rPr lang="fr-FR" sz="1400" dirty="0"/>
              <a:t>ou fixateur.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Placer L'échantillon prélevé est dans un sachet et ensuite dans un autre sachet (double ensachage)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Replacer la dalle de faux plafond une fois l’investigation terminée.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Oter les EPI en retournant la combinaison sur elle-même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Nettoyer le cutter ou casser la lame polluée ( éviter les contaminations croisées).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Déposer la combinaison, les gants, les surchaussures, les adhésifs, lingettes et lame du cutter dans un sac à déchets.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Retirer le film plastique de la zone de travail en le roulant soigneusement sur lui-même et le mettre dans un sac à déchets.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Retirer le masque FFP3 en dernier.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Fermer avec des adhésifs (en formant un col de cygne) le sacs à déchets et les placer dans un sac identifié "Amiante ».</a:t>
            </a:r>
            <a:br>
              <a:rPr lang="fr-FR" sz="1600" dirty="0"/>
            </a:b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algn="ctr"/>
            <a:r>
              <a:rPr lang="fr-FR" sz="2400" dirty="0"/>
              <a:t> </a:t>
            </a:r>
            <a:endParaRPr lang="fr-FR" sz="2800" baseline="30000" dirty="0">
              <a:solidFill>
                <a:srgbClr val="0C0D0B"/>
              </a:solidFill>
              <a:latin typeface="Helvetica" pitchFamily="2" charset="0"/>
            </a:endParaRPr>
          </a:p>
          <a:p>
            <a:endParaRPr lang="fr-FR" sz="2800" baseline="30000" dirty="0">
              <a:solidFill>
                <a:srgbClr val="0A0A0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11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E47047-6C9A-2449-AC21-A9C218097CC2}"/>
              </a:ext>
            </a:extLst>
          </p:cNvPr>
          <p:cNvSpPr/>
          <p:nvPr/>
        </p:nvSpPr>
        <p:spPr>
          <a:xfrm>
            <a:off x="701040" y="692765"/>
            <a:ext cx="109754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Sujet n°1 Amiante: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902" y="504705"/>
            <a:ext cx="957621" cy="6840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895FAC-161C-EE4B-88E6-928173F480E6}"/>
              </a:ext>
            </a:extLst>
          </p:cNvPr>
          <p:cNvSpPr/>
          <p:nvPr/>
        </p:nvSpPr>
        <p:spPr>
          <a:xfrm>
            <a:off x="700365" y="1395354"/>
            <a:ext cx="10498022" cy="3098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baseline="30000" dirty="0">
                <a:solidFill>
                  <a:srgbClr val="0C0D0B"/>
                </a:solidFill>
                <a:latin typeface="Helvetica" pitchFamily="2" charset="0"/>
              </a:rPr>
              <a:t>Questions ouvertes</a:t>
            </a:r>
          </a:p>
          <a:p>
            <a:pPr fontAlgn="base"/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endParaRPr lang="fr-FR" sz="1600" dirty="0"/>
          </a:p>
          <a:p>
            <a:r>
              <a:rPr lang="fr-FR" sz="1400" dirty="0"/>
              <a:t>Nombres de prélèvements et de sondages (ZPSO) de dalle de faux plafond pour une surface de </a:t>
            </a:r>
            <a:r>
              <a:rPr lang="fr-FR" sz="1400" b="1" dirty="0"/>
              <a:t>650m2</a:t>
            </a:r>
          </a:p>
          <a:p>
            <a:r>
              <a:rPr lang="fr-FR" sz="1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1400" dirty="0"/>
              <a:t>Nombre de sondage : 3 sondage de 100m2 à 300m2, 1 sondage tous les 300m2 et 1 sondage pour les 50m2 restant</a:t>
            </a:r>
          </a:p>
          <a:p>
            <a:pPr algn="ctr"/>
            <a:r>
              <a:rPr lang="fr-FR" sz="1400" b="1" dirty="0"/>
              <a:t>Soit un résultat de 5 sondages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Nombre de prélèvement : </a:t>
            </a:r>
            <a:r>
              <a:rPr lang="fr-FR" sz="1400" b="1" dirty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b="1" dirty="0"/>
          </a:p>
          <a:p>
            <a:pPr algn="ctr"/>
            <a:r>
              <a:rPr lang="fr-FR" sz="2400" dirty="0"/>
              <a:t> </a:t>
            </a:r>
            <a:endParaRPr lang="fr-FR" sz="2800" baseline="30000" dirty="0">
              <a:solidFill>
                <a:srgbClr val="0C0D0B"/>
              </a:solidFill>
              <a:latin typeface="Helvetica" pitchFamily="2" charset="0"/>
            </a:endParaRPr>
          </a:p>
          <a:p>
            <a:endParaRPr lang="fr-FR" sz="2800" baseline="30000" dirty="0">
              <a:solidFill>
                <a:srgbClr val="0A0A0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156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0FF3C63-4097-8B46-AC05-0AFFBF677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013" y="159107"/>
            <a:ext cx="6412427" cy="669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18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A3CC88F-8CEC-A34C-98EC-7816F54CE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037" y="199292"/>
            <a:ext cx="6506872" cy="64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57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4644257-88D4-024A-9829-C8A2F88A6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553" y="88183"/>
            <a:ext cx="5440031" cy="676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9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4F9AB53-C156-D84F-85AE-ACB3522FE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239" y="0"/>
            <a:ext cx="5230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486658B-889B-7F49-B659-3A68B61A1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283" y="504705"/>
            <a:ext cx="6146474" cy="58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44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1368E22-34BC-0B40-A929-4BBB420B4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574" y="467268"/>
            <a:ext cx="8801099" cy="56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2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3DD6CC-B8A2-8347-B015-8B31C5CF1DD7}"/>
              </a:ext>
            </a:extLst>
          </p:cNvPr>
          <p:cNvSpPr/>
          <p:nvPr/>
        </p:nvSpPr>
        <p:spPr>
          <a:xfrm>
            <a:off x="9966960" y="6101834"/>
            <a:ext cx="1231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*Verdana-1469-Identity-H"/>
              </a:rPr>
              <a:t>Sujet 2020 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93A7DF-DA3A-BE4F-BE52-2F33F6ED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504705"/>
            <a:ext cx="2441084" cy="174363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171A5C-FAE3-4943-B273-69E336894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" y="504705"/>
            <a:ext cx="8820150" cy="54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695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1159</Words>
  <Application>Microsoft Macintosh PowerPoint</Application>
  <PresentationFormat>Grand écran</PresentationFormat>
  <Paragraphs>239</Paragraphs>
  <Slides>23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*Verdana-1469-Identity-H</vt:lpstr>
      <vt:lpstr>Arial</vt:lpstr>
      <vt:lpstr>Calibri</vt:lpstr>
      <vt:lpstr>Calibri Light</vt:lpstr>
      <vt:lpstr>Helvetica</vt:lpstr>
      <vt:lpstr>Verdana</vt:lpstr>
      <vt:lpstr>Thème Office</vt:lpstr>
      <vt:lpstr>Exercice pratique AMIANTE sans MENTION Correction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Microsoft Office</dc:creator>
  <cp:lastModifiedBy>Microsoft Office User</cp:lastModifiedBy>
  <cp:revision>64</cp:revision>
  <cp:lastPrinted>2020-03-13T09:16:10Z</cp:lastPrinted>
  <dcterms:created xsi:type="dcterms:W3CDTF">2020-03-10T13:04:04Z</dcterms:created>
  <dcterms:modified xsi:type="dcterms:W3CDTF">2022-11-14T14:11:41Z</dcterms:modified>
</cp:coreProperties>
</file>